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9"/>
  </p:notesMasterIdLst>
  <p:sldIdLst>
    <p:sldId id="256" r:id="rId2"/>
    <p:sldId id="257" r:id="rId3"/>
    <p:sldId id="274" r:id="rId4"/>
    <p:sldId id="271" r:id="rId5"/>
    <p:sldId id="259" r:id="rId6"/>
    <p:sldId id="272" r:id="rId7"/>
    <p:sldId id="260" r:id="rId8"/>
    <p:sldId id="262" r:id="rId9"/>
    <p:sldId id="275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834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Брoj нaручилaцa кojу су дoстaвили извeштaj пo гoдинaмa</a:t>
            </a:r>
            <a:endParaRPr lang="sr-Latn-RS" sz="160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Број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4.843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 1П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3120</c:v>
                </c:pt>
                <c:pt idx="1">
                  <c:v>3018</c:v>
                </c:pt>
                <c:pt idx="2">
                  <c:v>3109</c:v>
                </c:pt>
                <c:pt idx="3">
                  <c:v>4843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76768"/>
        <c:axId val="103378304"/>
      </c:barChart>
      <c:catAx>
        <c:axId val="103376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378304"/>
        <c:crosses val="autoZero"/>
        <c:auto val="1"/>
        <c:lblAlgn val="ctr"/>
        <c:lblOffset val="100"/>
        <c:noMultiLvlLbl val="0"/>
      </c:catAx>
      <c:valAx>
        <c:axId val="1033783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3376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accent6"/>
      </a:solidFill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sr-Cyrl-RS" sz="1800"/>
              <a:t>Регистровани </a:t>
            </a:r>
            <a:r>
              <a:rPr lang="sr-Cyrl-RS" sz="1800" smtClean="0"/>
              <a:t>понуђачи по годинама</a:t>
            </a:r>
            <a:endParaRPr lang="sr-Cyrl-RS" sz="18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Регистровани понуђачи</c:v>
                </c:pt>
              </c:strCache>
            </c:strRef>
          </c:tx>
          <c:spPr>
            <a:ln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c:spPr>
          </c:dPt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#,##0</c:formatCode>
                <c:ptCount val="2"/>
                <c:pt idx="0">
                  <c:v>1610</c:v>
                </c:pt>
                <c:pt idx="1">
                  <c:v>2768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Sheet1!$D$2:$D$3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82272"/>
        <c:axId val="83383808"/>
      </c:barChart>
      <c:catAx>
        <c:axId val="833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383808"/>
        <c:crosses val="autoZero"/>
        <c:auto val="1"/>
        <c:lblAlgn val="ctr"/>
        <c:lblOffset val="100"/>
        <c:noMultiLvlLbl val="0"/>
      </c:catAx>
      <c:valAx>
        <c:axId val="833838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3382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12897D4C-5B76-4C97-8115-0F810217B69D}" type="datetimeFigureOut">
              <a:rPr lang="sr-Latn-RS" smtClean="0"/>
              <a:t>16.9.2014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27DE6C96-0B32-47EC-A319-90728F23D6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03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i_1481712d976e7f7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cid:ii_1481714ad8abbdb1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305800" cy="1447800"/>
          </a:xfrm>
        </p:spPr>
        <p:txBody>
          <a:bodyPr>
            <a:noAutofit/>
          </a:bodyPr>
          <a:lstStyle/>
          <a:p>
            <a:pPr algn="ctr"/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</a:t>
            </a:r>
            <a:b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ПУБЛИЦИ СРБИ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b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ПРВ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OJ 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ВИНИ 2014. Г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sr-Cyrl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</a:t>
            </a:r>
            <a:r>
              <a:rPr lang="sr-Latn-RS" sz="3200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lang="sr-Latn-RS" sz="32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1152524"/>
          </a:xfrm>
        </p:spPr>
        <p:txBody>
          <a:bodyPr>
            <a:normAutofit/>
          </a:bodyPr>
          <a:lstStyle/>
          <a:p>
            <a:r>
              <a:rPr lang="sr-Cyrl-RS" sz="2400" b="1" i="1" dirty="0" smtClean="0"/>
              <a:t>Др Предраг Јовановић</a:t>
            </a:r>
          </a:p>
          <a:p>
            <a:r>
              <a:rPr lang="sr-Cyrl-RS" sz="2400" b="1" i="1" dirty="0" smtClean="0"/>
              <a:t>Директор Управе за јавне набавке</a:t>
            </a:r>
            <a:endParaRPr lang="sr-Latn-RS" sz="2400" b="1" i="1" dirty="0"/>
          </a:p>
        </p:txBody>
      </p:sp>
    </p:spTree>
    <p:extLst>
      <p:ext uri="{BB962C8B-B14F-4D97-AF65-F5344CB8AC3E}">
        <p14:creationId xmlns:p14="http://schemas.microsoft.com/office/powerpoint/2010/main" val="21419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b="1" dirty="0" smtClean="0"/>
              <a:t>Укупан број регистрованих понуђача: </a:t>
            </a:r>
            <a:r>
              <a:rPr lang="sr-Cyrl-RS" sz="2400" b="1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4.378</a:t>
            </a:r>
          </a:p>
          <a:p>
            <a:endParaRPr lang="sr-Cyrl-RS" sz="1600" dirty="0"/>
          </a:p>
          <a:p>
            <a:endParaRPr lang="sr-Cyrl-RS" sz="1600" dirty="0" smtClean="0"/>
          </a:p>
          <a:p>
            <a:endParaRPr lang="sr-Cyrl-RS" sz="1600" dirty="0"/>
          </a:p>
          <a:p>
            <a:endParaRPr lang="sr-Latn-R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РЕГИСТАР ПОНУЂАЧА</a:t>
            </a:r>
            <a:endParaRPr lang="sr-Latn-RS" sz="36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68117983"/>
              </p:ext>
            </p:extLst>
          </p:nvPr>
        </p:nvGraphicFramePr>
        <p:xfrm>
          <a:off x="1524000" y="2133600"/>
          <a:ext cx="6096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4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ПОРТАЛ ЈАВНИХ НАБАВКИ</a:t>
            </a:r>
            <a:endParaRPr lang="sr-Latn-RS" sz="36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 descr="Inline image 1"/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359853" cy="213360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pic>
        <p:nvPicPr>
          <p:cNvPr id="5" name="Picture 4" descr="Inline image 4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53280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88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25839"/>
              </p:ext>
            </p:extLst>
          </p:nvPr>
        </p:nvGraphicFramePr>
        <p:xfrm>
          <a:off x="1295400" y="1981200"/>
          <a:ext cx="6019801" cy="193080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47907"/>
                <a:gridCol w="1032950"/>
                <a:gridCol w="959736"/>
                <a:gridCol w="959736"/>
                <a:gridCol w="959736"/>
                <a:gridCol w="959736"/>
              </a:tblGrid>
              <a:tr h="6027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6975" algn="l"/>
                        </a:tabLst>
                      </a:pPr>
                      <a:r>
                        <a:rPr lang="sr-Latn-RS" sz="16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Просечан број понуда по закљученом уговору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RS" sz="16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 поступцима јавних набавки</a:t>
                      </a:r>
                      <a:endParaRPr lang="sr-Latn-RS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r-Latn-RS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Latn-RS" sz="1100" b="1" dirty="0" smtClean="0">
                          <a:effectLst/>
                        </a:rPr>
                        <a:t>Словенија</a:t>
                      </a:r>
                      <a:endParaRPr lang="sr-Cyrl-RS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2012</a:t>
                      </a:r>
                      <a:r>
                        <a:rPr lang="sr-Cyrl-RS" sz="1100" b="1" dirty="0" smtClean="0">
                          <a:effectLst/>
                        </a:rPr>
                        <a:t>. год.</a:t>
                      </a:r>
                      <a:endParaRPr lang="sr-Cyrl-RS" sz="1100" b="1" dirty="0" smtClean="0">
                        <a:effectLst/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Latn-RS" sz="1100" b="1" dirty="0" smtClean="0">
                          <a:effectLst/>
                        </a:rPr>
                        <a:t>Хрватска</a:t>
                      </a:r>
                      <a:endParaRPr lang="sr-Cyrl-RS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2011</a:t>
                      </a:r>
                      <a:r>
                        <a:rPr lang="sr-Cyrl-RS" sz="1100" b="1" dirty="0" smtClean="0">
                          <a:effectLst/>
                        </a:rPr>
                        <a:t>. год.</a:t>
                      </a:r>
                      <a:endParaRPr lang="sr-Latn-RS" sz="1100" b="1" dirty="0">
                        <a:effectLst/>
                        <a:latin typeface="Lucida Sans Unicode" panose="020B0602030504020204" pitchFamily="34" charset="0"/>
                        <a:ea typeface="Times New Roman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Latn-RS" sz="1100" b="1" dirty="0">
                          <a:effectLst/>
                        </a:rPr>
                        <a:t>Црна </a:t>
                      </a:r>
                      <a:r>
                        <a:rPr lang="sr-Latn-RS" sz="1100" b="1" dirty="0" smtClean="0">
                          <a:effectLst/>
                        </a:rPr>
                        <a:t>Гора</a:t>
                      </a:r>
                      <a:endParaRPr lang="sr-Cyrl-RS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2013</a:t>
                      </a:r>
                      <a:r>
                        <a:rPr lang="sr-Cyrl-RS" sz="1100" b="1" dirty="0" smtClean="0">
                          <a:effectLst/>
                        </a:rPr>
                        <a:t>. год.</a:t>
                      </a:r>
                      <a:endParaRPr lang="sr-Latn-RS" sz="1100" b="1" dirty="0">
                        <a:effectLst/>
                        <a:latin typeface="Lucida Sans Unicode" panose="020B0602030504020204" pitchFamily="34" charset="0"/>
                        <a:ea typeface="Times New Roman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Србија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2014</a:t>
                      </a:r>
                      <a:r>
                        <a:rPr lang="sr-Cyrl-RS" sz="1100" b="1" dirty="0" smtClean="0">
                          <a:effectLst/>
                        </a:rPr>
                        <a:t>. год.</a:t>
                      </a:r>
                      <a:endParaRPr lang="sr-Latn-RS" sz="1100" b="1" dirty="0">
                        <a:effectLst/>
                        <a:latin typeface="Lucida Sans Unicode" panose="020B0602030504020204" pitchFamily="34" charset="0"/>
                        <a:ea typeface="Times New Roman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Пољска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2012</a:t>
                      </a:r>
                      <a:r>
                        <a:rPr lang="sr-Cyrl-RS" sz="1100" b="1" dirty="0" smtClean="0">
                          <a:effectLst/>
                        </a:rPr>
                        <a:t>. год.</a:t>
                      </a:r>
                      <a:endParaRPr lang="sr-Latn-RS" sz="1100" b="1" dirty="0">
                        <a:effectLst/>
                        <a:latin typeface="Lucida Sans Unicode" panose="020B0602030504020204" pitchFamily="34" charset="0"/>
                        <a:ea typeface="Times New Roman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Словачка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2011</a:t>
                      </a:r>
                      <a:r>
                        <a:rPr lang="sr-Cyrl-RS" sz="1100" b="1" dirty="0" smtClean="0">
                          <a:effectLst/>
                        </a:rPr>
                        <a:t>. год.</a:t>
                      </a:r>
                      <a:endParaRPr lang="sr-Latn-RS" sz="1100" b="1" dirty="0" smtClean="0">
                        <a:effectLst/>
                        <a:latin typeface="Lucida Sans Unicode" panose="020B0602030504020204" pitchFamily="34" charset="0"/>
                        <a:ea typeface="Times New Roman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4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Latn-RS" sz="1200" b="1" dirty="0" smtClean="0">
                          <a:effectLst/>
                        </a:rPr>
                        <a:t>3,6</a:t>
                      </a:r>
                      <a:endParaRPr lang="sr-Cyrl-RS" sz="1200" b="1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Latn-RS" sz="1200" b="1" dirty="0" smtClean="0">
                          <a:effectLst/>
                        </a:rPr>
                        <a:t>3,3</a:t>
                      </a:r>
                      <a:endParaRPr lang="sr-Cyrl-RS" sz="1200" b="1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endParaRPr lang="sr-Cyrl-RS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Latn-RS" sz="1200" b="1" dirty="0" smtClean="0">
                          <a:effectLst/>
                        </a:rPr>
                        <a:t>3,1</a:t>
                      </a:r>
                      <a:endParaRPr lang="sr-Cyrl-RS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endParaRPr lang="sr-Latn-R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b="1" dirty="0" smtClean="0"/>
                        <a:t>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4823460" algn="ctr"/>
                          <a:tab pos="6033135" algn="ctr"/>
                        </a:tabLst>
                      </a:pPr>
                      <a:r>
                        <a:rPr lang="sr-Cyrl-RS" sz="1100" b="1" dirty="0" smtClean="0">
                          <a:effectLst/>
                        </a:rPr>
                        <a:t>2,7</a:t>
                      </a:r>
                      <a:endParaRPr lang="sr-Latn-RS" sz="1100" b="1" dirty="0">
                        <a:effectLst/>
                        <a:latin typeface="Lucida Sans Unicode" panose="020B0602030504020204" pitchFamily="34" charset="0"/>
                        <a:ea typeface="Times New Roman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b="1" dirty="0" smtClean="0"/>
                        <a:t>2,1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algn="ctr"/>
            <a:r>
              <a:rPr lang="sr-Cyrl-RS" sz="4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КОНКУРЕНЦИЈА</a:t>
            </a:r>
            <a:endParaRPr lang="sr-Latn-RS" sz="40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450898"/>
              </p:ext>
            </p:extLst>
          </p:nvPr>
        </p:nvGraphicFramePr>
        <p:xfrm>
          <a:off x="6096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Активности</a:t>
                      </a:r>
                      <a:r>
                        <a:rPr lang="sr-Cyrl-R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Управе</a:t>
                      </a:r>
                      <a:endParaRPr lang="sr-Cyrl-RS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Резултати</a:t>
                      </a:r>
                      <a:endParaRPr lang="sr-Latn-R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Регулатива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800" i="1" dirty="0" smtClean="0"/>
                        <a:t>Управа је донела свих</a:t>
                      </a:r>
                    </a:p>
                    <a:p>
                      <a:pPr algn="l"/>
                      <a:r>
                        <a:rPr lang="sr-Cyrl-RS" sz="1800" i="1" dirty="0" smtClean="0"/>
                        <a:t>8 подзаконских аката</a:t>
                      </a:r>
                      <a:endParaRPr lang="sr-Latn-RS" sz="18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Модели, приручници и методологије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800" i="1" dirty="0" smtClean="0"/>
                        <a:t>Припремљено 12 модела,</a:t>
                      </a:r>
                      <a:r>
                        <a:rPr lang="sr-Cyrl-RS" sz="1800" i="1" baseline="0" dirty="0" smtClean="0"/>
                        <a:t> смерница и инструкција</a:t>
                      </a:r>
                    </a:p>
                    <a:p>
                      <a:pPr algn="l"/>
                      <a:endParaRPr lang="sr-Cyrl-RS" sz="1800" i="1" baseline="0" dirty="0" smtClean="0"/>
                    </a:p>
                    <a:p>
                      <a:pPr algn="l"/>
                      <a:r>
                        <a:rPr lang="sr-Cyrl-RS" sz="1800" i="1" baseline="0" dirty="0" smtClean="0"/>
                        <a:t>У припреми су две методологије: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sr-Cyrl-RS" sz="1800" i="1" baseline="0" dirty="0" smtClean="0"/>
                        <a:t>Методологија за анализу планова набавки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sr-Cyrl-RS" sz="1800" i="1" baseline="0" dirty="0" smtClean="0"/>
                        <a:t>2) Методологија за вршење   надзора над применом Закона</a:t>
                      </a:r>
                      <a:endParaRPr lang="sr-Latn-RS" sz="1800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Активности Управе</a:t>
            </a:r>
            <a:endParaRPr lang="sr-Latn-RS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720713"/>
              </p:ext>
            </p:extLst>
          </p:nvPr>
        </p:nvGraphicFramePr>
        <p:xfrm>
          <a:off x="533400" y="1828800"/>
          <a:ext cx="8229600" cy="31924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Активности</a:t>
                      </a:r>
                      <a:r>
                        <a:rPr lang="sr-Cyrl-R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управе</a:t>
                      </a:r>
                      <a:endParaRPr lang="sr-Latn-R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Резултати</a:t>
                      </a:r>
                      <a:endParaRPr lang="sr-Latn-R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Телефонске</a:t>
                      </a:r>
                      <a:r>
                        <a:rPr lang="sr-Cyrl-RS" b="1" baseline="0" dirty="0" smtClean="0"/>
                        <a:t> консултације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i="1" dirty="0" smtClean="0"/>
                        <a:t>Број дневно</a:t>
                      </a:r>
                      <a:r>
                        <a:rPr lang="sr-Cyrl-RS" b="0" i="1" baseline="0" dirty="0" smtClean="0"/>
                        <a:t> пружених консултација : 105 укупно</a:t>
                      </a:r>
                      <a:endParaRPr lang="sr-Latn-RS" b="0" i="1" dirty="0"/>
                    </a:p>
                  </a:txBody>
                  <a:tcPr anchor="ctr"/>
                </a:tc>
              </a:tr>
              <a:tr h="40354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sr-Cyrl-RS" sz="1600" b="0" dirty="0" smtClean="0"/>
                        <a:t>Правне консултације</a:t>
                      </a:r>
                      <a:endParaRPr lang="sr-Latn-R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i="1" dirty="0" smtClean="0"/>
                        <a:t>35</a:t>
                      </a:r>
                      <a:endParaRPr lang="sr-Latn-RS" sz="16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sr-Cyrl-RS" sz="1600" b="0" dirty="0" smtClean="0"/>
                        <a:t>Планирање набавки</a:t>
                      </a:r>
                      <a:endParaRPr lang="sr-Latn-R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i="1" dirty="0" smtClean="0"/>
                        <a:t>25</a:t>
                      </a:r>
                      <a:endParaRPr lang="sr-Latn-RS" sz="16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sr-Cyrl-RS" sz="1600" b="0" dirty="0" smtClean="0"/>
                        <a:t>Портал јавних набавки</a:t>
                      </a:r>
                      <a:endParaRPr lang="sr-Latn-R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i="1" dirty="0" smtClean="0"/>
                        <a:t>15</a:t>
                      </a:r>
                      <a:endParaRPr lang="sr-Latn-RS" sz="16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sr-Cyrl-RS" sz="1600" b="0" dirty="0" smtClean="0"/>
                        <a:t>Квартално извештавање о закљученим уговорима</a:t>
                      </a:r>
                      <a:endParaRPr lang="sr-Latn-R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i="1" dirty="0" smtClean="0"/>
                        <a:t>30</a:t>
                      </a:r>
                      <a:endParaRPr lang="sr-Latn-RS" sz="16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Састанци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i="1" dirty="0" smtClean="0"/>
                        <a:t>У просеку</a:t>
                      </a:r>
                      <a:r>
                        <a:rPr lang="sr-Cyrl-RS" i="1" baseline="0" dirty="0" smtClean="0"/>
                        <a:t> 2-3 састанка дневно</a:t>
                      </a:r>
                      <a:endParaRPr lang="sr-Latn-RS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Активности Управе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45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098256"/>
              </p:ext>
            </p:extLst>
          </p:nvPr>
        </p:nvGraphicFramePr>
        <p:xfrm>
          <a:off x="457200" y="1828800"/>
          <a:ext cx="8229600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Активности Управе </a:t>
                      </a:r>
                      <a:endParaRPr lang="sr-Latn-R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Резултати</a:t>
                      </a:r>
                      <a:endParaRPr lang="sr-Latn-R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Мишљења</a:t>
                      </a:r>
                      <a:r>
                        <a:rPr lang="sr-Cyrl-RS" b="1" baseline="0" dirty="0" smtClean="0"/>
                        <a:t> за примену преговарачког поступка 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i="1" dirty="0" smtClean="0"/>
                        <a:t>Дато:</a:t>
                      </a:r>
                      <a:r>
                        <a:rPr lang="sr-Cyrl-RS" i="1" baseline="0" dirty="0" smtClean="0"/>
                        <a:t> </a:t>
                      </a:r>
                      <a:r>
                        <a:rPr lang="sr-Cyrl-RS" i="1" dirty="0" smtClean="0"/>
                        <a:t>2.950 мишљења</a:t>
                      </a:r>
                    </a:p>
                    <a:p>
                      <a:pPr algn="l"/>
                      <a:r>
                        <a:rPr lang="sr-Cyrl-RS" i="1" dirty="0" smtClean="0"/>
                        <a:t>Просечан рок: 7</a:t>
                      </a:r>
                      <a:r>
                        <a:rPr lang="sr-Cyrl-RS" i="1" baseline="0" dirty="0" smtClean="0"/>
                        <a:t> дана</a:t>
                      </a:r>
                      <a:endParaRPr lang="sr-Latn-RS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Тумачења одредби Закона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i="1" dirty="0" smtClean="0"/>
                        <a:t>Одговорено</a:t>
                      </a:r>
                      <a:r>
                        <a:rPr lang="sr-Cyrl-RS" i="1" baseline="0" dirty="0" smtClean="0"/>
                        <a:t> на </a:t>
                      </a:r>
                      <a:r>
                        <a:rPr lang="sr-Cyrl-RS" i="1" baseline="0" dirty="0" smtClean="0"/>
                        <a:t>4</a:t>
                      </a:r>
                      <a:r>
                        <a:rPr lang="en-US" i="1" baseline="0" dirty="0" smtClean="0"/>
                        <a:t>20</a:t>
                      </a:r>
                      <a:r>
                        <a:rPr lang="sr-Cyrl-RS" i="1" baseline="0" dirty="0" smtClean="0"/>
                        <a:t> </a:t>
                      </a:r>
                      <a:r>
                        <a:rPr lang="sr-Cyrl-RS" i="1" baseline="0" dirty="0" smtClean="0"/>
                        <a:t>од 504 примљена писана захтева</a:t>
                      </a:r>
                      <a:endParaRPr lang="sr-Latn-RS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Прекршајни поступци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i="1" dirty="0" smtClean="0"/>
                        <a:t>Поднето 26 захтева за покретање прекршајног поступка</a:t>
                      </a:r>
                      <a:endParaRPr lang="sr-Latn-RS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Грађански надзорник</a:t>
                      </a:r>
                      <a:endParaRPr lang="sr-Latn-R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i="1" dirty="0" smtClean="0"/>
                        <a:t>Именовано 17 грађанских надзорника</a:t>
                      </a:r>
                      <a:endParaRPr lang="sr-Latn-RS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Активности Управе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880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sr-Cyrl-RS" sz="2400" b="1" i="1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Јачање конкуренције</a:t>
            </a:r>
          </a:p>
          <a:p>
            <a:r>
              <a:rPr lang="sr-Cyrl-RS" sz="2400" b="1" i="1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Превенција и смањење изузетака од примене Закона</a:t>
            </a:r>
          </a:p>
          <a:p>
            <a:r>
              <a:rPr lang="sr-Cyrl-RS" sz="2400" b="1" i="1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Јачање капацитета Управе</a:t>
            </a:r>
          </a:p>
          <a:p>
            <a:r>
              <a:rPr lang="sr-Cyrl-RS" sz="2400" b="1" i="1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Усвајање Стратегије јавних набавки и акционог плана</a:t>
            </a:r>
            <a:endParaRPr lang="sr-Latn-RS" sz="2400" b="1" i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ДАЉИ ПРАВЦИ</a:t>
            </a:r>
            <a:endParaRPr lang="sr-Latn-RS" sz="40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sr-Cyrl-RS" sz="4400" b="1" i="1" dirty="0" smtClean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 algn="ctr">
              <a:buNone/>
            </a:pPr>
            <a:endParaRPr lang="sr-Cyrl-RS" sz="4400" b="1" i="1" dirty="0" smtClean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 algn="ctr">
              <a:buNone/>
            </a:pPr>
            <a:r>
              <a:rPr lang="sr-Cyrl-RS" sz="4400" b="1" i="1" dirty="0" smtClean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ХВАЛА НА ПАЖЊИ!</a:t>
            </a:r>
            <a:endParaRPr lang="sr-Latn-RS" sz="4400" b="1" i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endParaRPr lang="sr-Latn-RS" smtClean="0"/>
          </a:p>
          <a:p>
            <a:endParaRPr lang="sr-Latn-RS"/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54162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ЈАЧАЊЕ ДИСЦИПЛИНЕ</a:t>
            </a:r>
            <a:r>
              <a:rPr lang="sr-Latn-RS" sz="40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r-Latn-RS" sz="40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sr-Latn-RS" sz="40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95233885"/>
              </p:ext>
            </p:extLst>
          </p:nvPr>
        </p:nvGraphicFramePr>
        <p:xfrm>
          <a:off x="1371600" y="1676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5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RS" sz="4000" dirty="0" smtClean="0">
                <a:solidFill>
                  <a:srgbClr val="1F497D"/>
                </a:solidFill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УКРУПЊАВАЊЕ НАБАВКИ</a:t>
            </a:r>
            <a:endParaRPr lang="sr-Latn-RS" sz="4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478856"/>
              </p:ext>
            </p:extLst>
          </p:nvPr>
        </p:nvGraphicFramePr>
        <p:xfrm>
          <a:off x="1981200" y="1752600"/>
          <a:ext cx="4904927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Worksheet" r:id="rId3" imgW="4581483" imgH="3247974" progId="Excel.Sheet.12">
                  <p:embed/>
                </p:oleObj>
              </mc:Choice>
              <mc:Fallback>
                <p:oleObj name="Worksheet" r:id="rId3" imgW="4581483" imgH="3247974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4904927" cy="346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4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029633"/>
              </p:ext>
            </p:extLst>
          </p:nvPr>
        </p:nvGraphicFramePr>
        <p:xfrm>
          <a:off x="381000" y="2057400"/>
          <a:ext cx="8305800" cy="2003546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990597"/>
                <a:gridCol w="533400"/>
                <a:gridCol w="517772"/>
                <a:gridCol w="620903"/>
                <a:gridCol w="620903"/>
                <a:gridCol w="620903"/>
                <a:gridCol w="620903"/>
                <a:gridCol w="620903"/>
                <a:gridCol w="620903"/>
                <a:gridCol w="620903"/>
                <a:gridCol w="620903"/>
                <a:gridCol w="620903"/>
                <a:gridCol w="675904"/>
              </a:tblGrid>
              <a:tr h="556282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800" dirty="0">
                          <a:effectLst/>
                        </a:rPr>
                        <a:t> </a:t>
                      </a:r>
                      <a:endParaRPr lang="sr-Latn-RS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Упоредни преглед закључених уговора о јавним </a:t>
                      </a:r>
                      <a:r>
                        <a:rPr lang="sr-Latn-RS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набавкама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Cyrl-RS" sz="800" dirty="0" smtClean="0">
                          <a:effectLst/>
                        </a:rPr>
                        <a:t> </a:t>
                      </a:r>
                      <a:endParaRPr lang="sr-Latn-R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4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Година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2003.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2004.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2005.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2006.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2007.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2008.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2009.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2010.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2011.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2012.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2013.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>
                          <a:effectLst/>
                        </a:rPr>
                        <a:t>1П 2014.</a:t>
                      </a:r>
                      <a:endParaRPr lang="sr-Latn-R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</a:tr>
              <a:tr h="103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000" dirty="0">
                          <a:effectLst/>
                        </a:rPr>
                        <a:t>Просечна вредност             (</a:t>
                      </a:r>
                      <a:r>
                        <a:rPr lang="sr-Latn-RS" sz="1000" dirty="0" smtClean="0">
                          <a:effectLst/>
                        </a:rPr>
                        <a:t>у</a:t>
                      </a:r>
                      <a:r>
                        <a:rPr lang="sr-Cyrl-RS" sz="1000" baseline="0" dirty="0" smtClean="0">
                          <a:effectLst/>
                        </a:rPr>
                        <a:t> </a:t>
                      </a:r>
                      <a:r>
                        <a:rPr lang="sr-Latn-RS" sz="1000" dirty="0" smtClean="0">
                          <a:effectLst/>
                        </a:rPr>
                        <a:t>хиљадама </a:t>
                      </a:r>
                      <a:r>
                        <a:rPr lang="sr-Latn-RS" sz="1000" dirty="0">
                          <a:effectLst/>
                        </a:rPr>
                        <a:t>динара)</a:t>
                      </a:r>
                      <a:endParaRPr lang="sr-Latn-R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426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506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838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1.108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1.530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2.129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2.073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3.263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2.637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3.276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Latn-RS" sz="1200" dirty="0">
                          <a:effectLst/>
                        </a:rPr>
                        <a:t>3.163</a:t>
                      </a:r>
                      <a:endParaRPr lang="sr-Latn-R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sr-Cyrl-RS" sz="1200" b="1" dirty="0">
                          <a:effectLst/>
                        </a:rPr>
                        <a:t>3.478</a:t>
                      </a:r>
                      <a:endParaRPr lang="sr-Latn-RS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96" marR="65396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 ПРОСЕЧНЕ ВРЕДНОСТИ </a:t>
            </a:r>
            <a:br>
              <a:rPr lang="sr-Cyrl-RS" sz="32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32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УГОВОРА О ЈАВОЈ НАБАВЦИ</a:t>
            </a:r>
            <a:endParaRPr lang="sr-Latn-RS" sz="32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ПАД УЧЕШЋА ПРЕГОВАРАЧКОГ ПОСТУПКА</a:t>
            </a:r>
            <a:endParaRPr lang="sr-Latn-RS" sz="28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809125"/>
              </p:ext>
            </p:extLst>
          </p:nvPr>
        </p:nvGraphicFramePr>
        <p:xfrm>
          <a:off x="2057400" y="1066800"/>
          <a:ext cx="5029200" cy="25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Worksheet" r:id="rId3" imgW="5067480" imgH="3629102" progId="Excel.Sheet.12">
                  <p:embed/>
                </p:oleObj>
              </mc:Choice>
              <mc:Fallback>
                <p:oleObj name="Worksheet" r:id="rId3" imgW="5067480" imgH="36291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1066800"/>
                        <a:ext cx="5029200" cy="25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597949"/>
              </p:ext>
            </p:extLst>
          </p:nvPr>
        </p:nvGraphicFramePr>
        <p:xfrm>
          <a:off x="2057400" y="3810000"/>
          <a:ext cx="49530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Worksheet" r:id="rId5" imgW="5067480" imgH="3629102" progId="Excel.Sheet.12">
                  <p:embed/>
                </p:oleObj>
              </mc:Choice>
              <mc:Fallback>
                <p:oleObj name="Worksheet" r:id="rId5" imgW="5067480" imgH="36291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3810000"/>
                        <a:ext cx="49530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8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2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ПАД ВРЕДНОСТИ </a:t>
            </a:r>
            <a:br>
              <a:rPr lang="sr-Cyrl-RS" sz="32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32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ПРЕГОВАРАЧКОГ ПОСТУПКА</a:t>
            </a:r>
            <a:endParaRPr lang="sr-Latn-RS" sz="32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943990"/>
              </p:ext>
            </p:extLst>
          </p:nvPr>
        </p:nvGraphicFramePr>
        <p:xfrm>
          <a:off x="2133600" y="2286000"/>
          <a:ext cx="5008563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Worksheet" r:id="rId3" imgW="5008872" imgH="3250505" progId="Excel.Sheet.12">
                  <p:embed/>
                </p:oleObj>
              </mc:Choice>
              <mc:Fallback>
                <p:oleObj name="Worksheet" r:id="rId3" imgW="5008872" imgH="32505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2286000"/>
                        <a:ext cx="5008563" cy="325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44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ПОРАСТ КОНКУРЕНТНИХ ПОСТУПАКА</a:t>
            </a:r>
            <a:endParaRPr lang="sr-Latn-RS" sz="30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514059"/>
              </p:ext>
            </p:extLst>
          </p:nvPr>
        </p:nvGraphicFramePr>
        <p:xfrm>
          <a:off x="1676400" y="1143000"/>
          <a:ext cx="5486400" cy="24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Worksheet" r:id="rId3" imgW="5591255" imgH="2486257" progId="Excel.Sheet.12">
                  <p:embed/>
                </p:oleObj>
              </mc:Choice>
              <mc:Fallback>
                <p:oleObj name="Worksheet" r:id="rId3" imgW="5591255" imgH="24862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5486400" cy="24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030053"/>
              </p:ext>
            </p:extLst>
          </p:nvPr>
        </p:nvGraphicFramePr>
        <p:xfrm>
          <a:off x="1676400" y="3810000"/>
          <a:ext cx="5486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Worksheet" r:id="rId5" imgW="5619589" imgH="2819542" progId="Excel.Sheet.12">
                  <p:embed/>
                </p:oleObj>
              </mc:Choice>
              <mc:Fallback>
                <p:oleObj name="Worksheet" r:id="rId5" imgW="5619589" imgH="28195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3810000"/>
                        <a:ext cx="54864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8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877179"/>
              </p:ext>
            </p:extLst>
          </p:nvPr>
        </p:nvGraphicFramePr>
        <p:xfrm>
          <a:off x="533400" y="16764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 НАБАВКЕ</a:t>
                      </a:r>
                      <a:endParaRPr lang="sr-Latn-R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НАРУЧИЛАЦ</a:t>
                      </a:r>
                      <a:endParaRPr lang="sr-Latn-R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УГОВОРЕНА ВРЕДНОСТ</a:t>
                      </a:r>
                      <a:endParaRPr lang="sr-Latn-R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Преговарачки</a:t>
                      </a:r>
                      <a:r>
                        <a:rPr lang="sr-Cyrl-RS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поступак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Отворени поступак</a:t>
                      </a:r>
                      <a:endParaRPr lang="sr-Latn-RS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Течност за одлеђавање</a:t>
                      </a:r>
                    </a:p>
                    <a:p>
                      <a:pPr algn="ctr"/>
                      <a:r>
                        <a:rPr lang="sr-Cyrl-RS" sz="1600" baseline="0" dirty="0" smtClean="0"/>
                        <a:t>авиона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aseline="0" dirty="0" smtClean="0"/>
                        <a:t>Аеродром Београд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600" b="1" dirty="0" smtClean="0"/>
                    </a:p>
                    <a:p>
                      <a:pPr algn="ctr"/>
                      <a:r>
                        <a:rPr lang="sr-Cyrl-RS" sz="1600" b="1" dirty="0" smtClean="0"/>
                        <a:t>19.936.000</a:t>
                      </a:r>
                      <a:r>
                        <a:rPr lang="sr-Cyrl-RS" sz="1600" dirty="0" smtClean="0"/>
                        <a:t> </a:t>
                      </a:r>
                      <a:r>
                        <a:rPr lang="sr-Cyrl-RS" sz="1600" b="1" dirty="0" smtClean="0"/>
                        <a:t>дин</a:t>
                      </a:r>
                    </a:p>
                    <a:p>
                      <a:pPr algn="ctr"/>
                      <a:r>
                        <a:rPr lang="sr-Cyrl-RS" sz="1600" baseline="0" dirty="0" smtClean="0"/>
                        <a:t>ПВ: 21.000.000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(2011</a:t>
                      </a:r>
                      <a:r>
                        <a:rPr lang="sr-Cyrl-RS" sz="1600" baseline="0" dirty="0" smtClean="0"/>
                        <a:t>. година)</a:t>
                      </a:r>
                    </a:p>
                    <a:p>
                      <a:pPr algn="ctr"/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dirty="0" smtClean="0"/>
                    </a:p>
                    <a:p>
                      <a:pPr algn="ctr"/>
                      <a:r>
                        <a:rPr lang="sr-Cyrl-RS" sz="1600" b="1" dirty="0" smtClean="0"/>
                        <a:t>19.323.000 дин</a:t>
                      </a:r>
                    </a:p>
                    <a:p>
                      <a:pPr algn="ctr"/>
                      <a:r>
                        <a:rPr lang="sr-Cyrl-RS" sz="1600" dirty="0" smtClean="0"/>
                        <a:t>ПВ: 30.000.000</a:t>
                      </a:r>
                      <a:endParaRPr lang="sr-Latn-R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(2013</a:t>
                      </a:r>
                      <a:r>
                        <a:rPr lang="sr-Cyrl-RS" sz="1600" baseline="0" dirty="0" smtClean="0"/>
                        <a:t>. година)</a:t>
                      </a:r>
                    </a:p>
                    <a:p>
                      <a:pPr algn="ctr"/>
                      <a:endParaRPr lang="sr-Latn-R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Реагенси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Здравствени центар Чачак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30.184.216 дин</a:t>
                      </a:r>
                    </a:p>
                    <a:p>
                      <a:pPr algn="ctr"/>
                      <a:r>
                        <a:rPr lang="sr-Cyrl-RS" sz="1600" dirty="0" smtClean="0"/>
                        <a:t>2013.</a:t>
                      </a:r>
                      <a:r>
                        <a:rPr lang="sr-Cyrl-RS" sz="1600" baseline="0" dirty="0" smtClean="0"/>
                        <a:t> година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21.610.787 дин</a:t>
                      </a:r>
                    </a:p>
                    <a:p>
                      <a:pPr algn="ctr"/>
                      <a:r>
                        <a:rPr lang="sr-Cyrl-RS" sz="1600" dirty="0" smtClean="0"/>
                        <a:t>2014. година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Лек</a:t>
                      </a:r>
                    </a:p>
                    <a:p>
                      <a:pPr algn="ctr"/>
                      <a:r>
                        <a:rPr lang="sr-Latn-RS" sz="1600" dirty="0" smtClean="0"/>
                        <a:t>Kapecitabin (Xeloda)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РФЗО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239 дин </a:t>
                      </a:r>
                    </a:p>
                    <a:p>
                      <a:pPr algn="ctr"/>
                      <a:r>
                        <a:rPr lang="sr-Cyrl-RS" sz="1600" b="1" dirty="0" smtClean="0"/>
                        <a:t>по</a:t>
                      </a:r>
                      <a:r>
                        <a:rPr lang="sr-Cyrl-RS" sz="1600" b="1" baseline="0" dirty="0" smtClean="0"/>
                        <a:t> таблети</a:t>
                      </a:r>
                    </a:p>
                    <a:p>
                      <a:pPr algn="ctr"/>
                      <a:r>
                        <a:rPr lang="sr-Cyrl-RS" sz="1600" baseline="0" dirty="0" smtClean="0"/>
                        <a:t>(искључива права)</a:t>
                      </a:r>
                    </a:p>
                    <a:p>
                      <a:pPr algn="ctr"/>
                      <a:r>
                        <a:rPr lang="sr-Cyrl-RS" sz="1600" baseline="0" dirty="0" smtClean="0"/>
                        <a:t>2013. година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62 дин </a:t>
                      </a:r>
                    </a:p>
                    <a:p>
                      <a:pPr algn="ctr"/>
                      <a:r>
                        <a:rPr lang="sr-Cyrl-RS" sz="1600" b="1" dirty="0" smtClean="0"/>
                        <a:t>по таблети</a:t>
                      </a:r>
                    </a:p>
                    <a:p>
                      <a:pPr algn="ctr"/>
                      <a:r>
                        <a:rPr lang="sr-Cyrl-RS" sz="1600" dirty="0" smtClean="0"/>
                        <a:t>(исти понуђач)</a:t>
                      </a:r>
                    </a:p>
                    <a:p>
                      <a:pPr algn="ctr"/>
                      <a:r>
                        <a:rPr lang="sr-Cyrl-RS" sz="1600" dirty="0" smtClean="0"/>
                        <a:t>2014. година</a:t>
                      </a:r>
                      <a:endParaRPr lang="sr-Latn-R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ПРИМЕРИ УШТЕДА</a:t>
            </a:r>
            <a:endParaRPr lang="sr-Latn-RS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703597"/>
              </p:ext>
            </p:extLst>
          </p:nvPr>
        </p:nvGraphicFramePr>
        <p:xfrm>
          <a:off x="457200" y="2057400"/>
          <a:ext cx="82296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Наручиоци са најнижим</a:t>
                      </a:r>
                      <a:r>
                        <a:rPr lang="sr-Cyrl-R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sr-Cyrl-R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учешћем преговарачког поступка</a:t>
                      </a:r>
                      <a:r>
                        <a:rPr lang="sr-Cyrl-R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sr-Cyrl-R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 објављивања позива за подношење понуда</a:t>
                      </a:r>
                    </a:p>
                    <a:p>
                      <a:pPr algn="ctr"/>
                      <a:r>
                        <a:rPr lang="sr-Cyrl-R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 укупној вредности закључених уговора </a:t>
                      </a:r>
                    </a:p>
                    <a:p>
                      <a:pPr algn="ctr"/>
                      <a:r>
                        <a:rPr lang="sr-Cyrl-R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 првом полугодишту 2014. године</a:t>
                      </a:r>
                      <a:endParaRPr lang="sr-Latn-R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Наручилац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%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ЈП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dirty="0" smtClean="0"/>
                        <a:t>Електромрежа Србије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0,63</a:t>
                      </a:r>
                      <a:endParaRPr lang="sr-Latn-R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ПД Електровојводина д.о.о.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0,67</a:t>
                      </a:r>
                      <a:endParaRPr lang="sr-Latn-R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Републички фонд за здравствено осигурање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1,24</a:t>
                      </a:r>
                      <a:endParaRPr lang="sr-Latn-R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НАЈТРАНСПАРЕНТНИЈИ НАРУЧИОЦИ</a:t>
            </a:r>
            <a:endParaRPr lang="sr-Latn-RS" sz="36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826</TotalTime>
  <Words>427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Concourse</vt:lpstr>
      <vt:lpstr>Worksheet</vt:lpstr>
      <vt:lpstr>Microsoft Excel Worksheet</vt:lpstr>
      <vt:lpstr>JAВНE НAБAВКE У  РEПУБЛИЦИ СРБИJИ  У ПРВOJ ПOЛOВИНИ 2014. ГOДИНE</vt:lpstr>
      <vt:lpstr>   ЈАЧАЊЕ ДИСЦИПЛИНЕ </vt:lpstr>
      <vt:lpstr>    УКРУПЊАВАЊЕ НАБАВКИ</vt:lpstr>
      <vt:lpstr>РАСТ ПРОСЕЧНЕ ВРЕДНОСТИ  УГОВОРА О ЈАВОЈ НАБАВЦИ</vt:lpstr>
      <vt:lpstr>ПАД УЧЕШЋА ПРЕГОВАРАЧКОГ ПОСТУПКА</vt:lpstr>
      <vt:lpstr>ПАД ВРЕДНОСТИ  ПРЕГОВАРАЧКОГ ПОСТУПКА</vt:lpstr>
      <vt:lpstr>ПОРАСТ КОНКУРЕНТНИХ ПОСТУПАКА</vt:lpstr>
      <vt:lpstr>ПРИМЕРИ УШТЕДА</vt:lpstr>
      <vt:lpstr>НАЈТРАНСПАРЕНТНИЈИ НАРУЧИОЦИ</vt:lpstr>
      <vt:lpstr>РЕГИСТАР ПОНУЂАЧА</vt:lpstr>
      <vt:lpstr>ПОРТАЛ ЈАВНИХ НАБАВКИ</vt:lpstr>
      <vt:lpstr>КОНКУРЕНЦИЈА</vt:lpstr>
      <vt:lpstr>Активности Управе</vt:lpstr>
      <vt:lpstr>Активности Управе</vt:lpstr>
      <vt:lpstr>Активности Управе</vt:lpstr>
      <vt:lpstr>ДАЉИ ПРАВЦИ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Javne nabavke u Republici Srbiji u prvoj polovini 2014. godine</dc:title>
  <dc:creator>Mladen Alempijevic</dc:creator>
  <cp:lastModifiedBy>Danijela Bokan</cp:lastModifiedBy>
  <cp:revision>92</cp:revision>
  <cp:lastPrinted>2014-09-12T07:56:52Z</cp:lastPrinted>
  <dcterms:created xsi:type="dcterms:W3CDTF">2006-08-16T00:00:00Z</dcterms:created>
  <dcterms:modified xsi:type="dcterms:W3CDTF">2014-09-16T08:35:45Z</dcterms:modified>
</cp:coreProperties>
</file>